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6" r:id="rId1"/>
  </p:sldMasterIdLst>
  <p:notesMasterIdLst>
    <p:notesMasterId r:id="rId23"/>
  </p:notesMasterIdLst>
  <p:handoutMasterIdLst>
    <p:handoutMasterId r:id="rId24"/>
  </p:handoutMasterIdLst>
  <p:sldIdLst>
    <p:sldId id="331" r:id="rId2"/>
    <p:sldId id="257" r:id="rId3"/>
    <p:sldId id="312" r:id="rId4"/>
    <p:sldId id="336" r:id="rId5"/>
    <p:sldId id="337" r:id="rId6"/>
    <p:sldId id="338" r:id="rId7"/>
    <p:sldId id="313" r:id="rId8"/>
    <p:sldId id="326" r:id="rId9"/>
    <p:sldId id="314" r:id="rId10"/>
    <p:sldId id="327" r:id="rId11"/>
    <p:sldId id="328" r:id="rId12"/>
    <p:sldId id="324" r:id="rId13"/>
    <p:sldId id="316" r:id="rId14"/>
    <p:sldId id="317" r:id="rId15"/>
    <p:sldId id="335" r:id="rId16"/>
    <p:sldId id="318" r:id="rId17"/>
    <p:sldId id="333" r:id="rId18"/>
    <p:sldId id="329" r:id="rId19"/>
    <p:sldId id="320" r:id="rId20"/>
    <p:sldId id="325" r:id="rId21"/>
    <p:sldId id="321" r:id="rId2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3E9A1-81CE-4492-A2E5-8A169F758351}" v="2" dt="2024-04-01T17:25:23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100" d="100"/>
          <a:sy n="100" d="100"/>
        </p:scale>
        <p:origin x="19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Peter Scontrino" userId="85de55f65e3796ca" providerId="LiveId" clId="{ACC3E9A1-81CE-4492-A2E5-8A169F758351}"/>
    <pc:docChg chg="custSel delSld modSld">
      <pc:chgData name="M Peter Scontrino" userId="85de55f65e3796ca" providerId="LiveId" clId="{ACC3E9A1-81CE-4492-A2E5-8A169F758351}" dt="2024-04-01T17:27:31.890" v="122" actId="14100"/>
      <pc:docMkLst>
        <pc:docMk/>
      </pc:docMkLst>
      <pc:sldChg chg="modSp mod">
        <pc:chgData name="M Peter Scontrino" userId="85de55f65e3796ca" providerId="LiveId" clId="{ACC3E9A1-81CE-4492-A2E5-8A169F758351}" dt="2024-04-01T17:27:11.675" v="120" actId="14100"/>
        <pc:sldMkLst>
          <pc:docMk/>
          <pc:sldMk cId="0" sldId="313"/>
        </pc:sldMkLst>
        <pc:spChg chg="mod">
          <ac:chgData name="M Peter Scontrino" userId="85de55f65e3796ca" providerId="LiveId" clId="{ACC3E9A1-81CE-4492-A2E5-8A169F758351}" dt="2024-04-01T17:27:11.675" v="120" actId="14100"/>
          <ac:spMkLst>
            <pc:docMk/>
            <pc:sldMk cId="0" sldId="313"/>
            <ac:spMk id="139266" creationId="{00000000-0000-0000-0000-000000000000}"/>
          </ac:spMkLst>
        </pc:spChg>
      </pc:sldChg>
      <pc:sldChg chg="addSp modSp mod">
        <pc:chgData name="M Peter Scontrino" userId="85de55f65e3796ca" providerId="LiveId" clId="{ACC3E9A1-81CE-4492-A2E5-8A169F758351}" dt="2024-04-01T17:26:53.351" v="119" actId="20577"/>
        <pc:sldMkLst>
          <pc:docMk/>
          <pc:sldMk cId="2996789960" sldId="331"/>
        </pc:sldMkLst>
        <pc:spChg chg="mod">
          <ac:chgData name="M Peter Scontrino" userId="85de55f65e3796ca" providerId="LiveId" clId="{ACC3E9A1-81CE-4492-A2E5-8A169F758351}" dt="2024-04-01T17:26:53.351" v="119" actId="20577"/>
          <ac:spMkLst>
            <pc:docMk/>
            <pc:sldMk cId="2996789960" sldId="331"/>
            <ac:spMk id="3" creationId="{00000000-0000-0000-0000-000000000000}"/>
          </ac:spMkLst>
        </pc:spChg>
        <pc:picChg chg="add mod">
          <ac:chgData name="M Peter Scontrino" userId="85de55f65e3796ca" providerId="LiveId" clId="{ACC3E9A1-81CE-4492-A2E5-8A169F758351}" dt="2024-04-01T17:25:36.961" v="15" actId="14100"/>
          <ac:picMkLst>
            <pc:docMk/>
            <pc:sldMk cId="2996789960" sldId="331"/>
            <ac:picMk id="2" creationId="{DCA6D931-C108-37D2-54F9-3C9EC385D922}"/>
          </ac:picMkLst>
        </pc:picChg>
      </pc:sldChg>
      <pc:sldChg chg="modSp mod">
        <pc:chgData name="M Peter Scontrino" userId="85de55f65e3796ca" providerId="LiveId" clId="{ACC3E9A1-81CE-4492-A2E5-8A169F758351}" dt="2024-04-01T17:27:31.890" v="122" actId="14100"/>
        <pc:sldMkLst>
          <pc:docMk/>
          <pc:sldMk cId="2247126742" sldId="333"/>
        </pc:sldMkLst>
        <pc:spChg chg="mod">
          <ac:chgData name="M Peter Scontrino" userId="85de55f65e3796ca" providerId="LiveId" clId="{ACC3E9A1-81CE-4492-A2E5-8A169F758351}" dt="2024-04-01T17:27:31.890" v="122" actId="14100"/>
          <ac:spMkLst>
            <pc:docMk/>
            <pc:sldMk cId="2247126742" sldId="333"/>
            <ac:spMk id="143362" creationId="{00000000-0000-0000-0000-000000000000}"/>
          </ac:spMkLst>
        </pc:spChg>
      </pc:sldChg>
      <pc:sldChg chg="addSp delSp modSp del mod">
        <pc:chgData name="M Peter Scontrino" userId="85de55f65e3796ca" providerId="LiveId" clId="{ACC3E9A1-81CE-4492-A2E5-8A169F758351}" dt="2024-04-01T17:25:59.851" v="47" actId="2696"/>
        <pc:sldMkLst>
          <pc:docMk/>
          <pc:sldMk cId="1898902636" sldId="339"/>
        </pc:sldMkLst>
        <pc:spChg chg="mod">
          <ac:chgData name="M Peter Scontrino" userId="85de55f65e3796ca" providerId="LiveId" clId="{ACC3E9A1-81CE-4492-A2E5-8A169F758351}" dt="2024-04-01T17:23:10.243" v="4" actId="20577"/>
          <ac:spMkLst>
            <pc:docMk/>
            <pc:sldMk cId="1898902636" sldId="339"/>
            <ac:spMk id="2" creationId="{9CE0086D-0C80-856D-F764-F01196ABA160}"/>
          </ac:spMkLst>
        </pc:spChg>
        <pc:picChg chg="del">
          <ac:chgData name="M Peter Scontrino" userId="85de55f65e3796ca" providerId="LiveId" clId="{ACC3E9A1-81CE-4492-A2E5-8A169F758351}" dt="2024-04-01T17:24:46.134" v="5" actId="478"/>
          <ac:picMkLst>
            <pc:docMk/>
            <pc:sldMk cId="1898902636" sldId="339"/>
            <ac:picMk id="4" creationId="{652FACBA-0A9F-BE2E-D95F-6A2A72F22726}"/>
          </ac:picMkLst>
        </pc:picChg>
        <pc:picChg chg="add mod">
          <ac:chgData name="M Peter Scontrino" userId="85de55f65e3796ca" providerId="LiveId" clId="{ACC3E9A1-81CE-4492-A2E5-8A169F758351}" dt="2024-04-01T17:24:59.435" v="9" actId="14100"/>
          <ac:picMkLst>
            <pc:docMk/>
            <pc:sldMk cId="1898902636" sldId="339"/>
            <ac:picMk id="5" creationId="{FDF5713D-23F2-E6D5-5D38-857D51A0D0C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/>
              <a:t>Page </a:t>
            </a:r>
            <a:fld id="{C25F45CF-8DE8-4AD2-80C6-197D2E9AAEEE}" type="slidenum">
              <a:rPr lang="en-US" sz="1200"/>
              <a:pPr algn="ctr" defTabSz="868363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56017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/>
              <a:t>Page </a:t>
            </a:r>
            <a:fld id="{B5AEEFCC-5159-4743-B49C-634E3012A922}" type="slidenum">
              <a:rPr lang="en-US" sz="1200"/>
              <a:pPr algn="ctr" defTabSz="868363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125413"/>
            <a:ext cx="6064250" cy="4549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92485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924" y="8684848"/>
            <a:ext cx="2972488" cy="457590"/>
          </a:xfrm>
          <a:prstGeom prst="rect">
            <a:avLst/>
          </a:prstGeom>
        </p:spPr>
        <p:txBody>
          <a:bodyPr/>
          <a:lstStyle/>
          <a:p>
            <a:fld id="{9DA34B9B-C174-4118-A5FF-C037B6B69E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56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21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83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36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18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87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87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37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87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69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8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5029200" cy="37338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6875" y="125413"/>
            <a:ext cx="6064250" cy="4549775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94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92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76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C6344-EC67-D71D-461D-8C91BC529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8F5196-E849-340A-9DAA-4E96C0D11E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6D3EAC-327C-89D2-A773-20CFCE8C25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64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E147FC-339F-66BF-DE3F-3CB72B9ED8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11C135-7929-3083-9E1F-A77A2D0ACA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91554B-1C88-93A0-6AEE-D03058F066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0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7C704-94C7-8692-E7E2-D34E7D6CD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595F02-F32D-B2F1-E361-CD3AFA8833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9402D2-B543-B435-0886-903E3754A4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87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23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32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125413"/>
            <a:ext cx="6064250" cy="4549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7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1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501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73822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524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32332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5770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E2E1-4407-44D2-A68F-F899C54FC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55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3B4D-A2DF-459E-B2E3-B841D6010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23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79965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2651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7F30-8EF0-4260-82CE-41840E4461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5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A688-12DC-478B-A89A-B9CF252C3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6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B4AA-3ECA-41D9-88FF-31BFDD9BE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1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00-33AA-4AC7-876B-AE82E6C85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8E4-24A9-484D-A422-DC04AA227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9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4D5-5D7E-40FF-9E46-573F102B6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4CD5-96B2-43EB-B5B6-E4E1EA721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3B17F9-2F52-4EEF-814F-26BF8D253A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3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15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6600" b="1" i="1" dirty="0">
                <a:solidFill>
                  <a:srgbClr val="C00000"/>
                </a:solidFill>
              </a:rPr>
              <a:t>Effective Meetings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 algn="ctr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2000" b="1" i="1" dirty="0">
                <a:solidFill>
                  <a:schemeClr val="tx1"/>
                </a:solidFill>
              </a:rPr>
              <a:t>M. Peter Scontrino, Ph.D.</a:t>
            </a:r>
          </a:p>
          <a:p>
            <a:pPr marL="0" indent="0" algn="r">
              <a:buNone/>
            </a:pPr>
            <a:r>
              <a:rPr lang="en-US" sz="2000" b="1" i="1" dirty="0">
                <a:solidFill>
                  <a:schemeClr val="tx1"/>
                </a:solidFill>
              </a:rPr>
              <a:t>Industrial Psychologist</a:t>
            </a:r>
          </a:p>
          <a:p>
            <a:pPr marL="0" indent="0" algn="r">
              <a:buNone/>
            </a:pPr>
            <a:r>
              <a:rPr lang="en-US" sz="2000" b="1" i="1" dirty="0">
                <a:solidFill>
                  <a:schemeClr val="tx1"/>
                </a:solidFill>
              </a:rPr>
              <a:t>Chair SE Asia Foundation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/>
          </a:bodyPr>
          <a:lstStyle/>
          <a:p>
            <a:fld id="{0029C48D-7C96-4CCC-BF06-BDEC4A9E068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A6D931-C108-37D2-54F9-3C9EC385D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9" y="533400"/>
            <a:ext cx="327355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78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60691"/>
            <a:ext cx="7107767" cy="766877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/>
              <a:t>Open Meeting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21600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Start on Time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Introduce Participants (if needed)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Verify Ground Rules (set or review/add to previous)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Define Roles (Facilitator/Timekeeper/Recorder/Participants)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Review Agenda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Establish Time Limits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State Desired Outcomes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Describe Decision Making Method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Review Action Items from Previous Meeting (if needed)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1D481FE-78CB-402E-B32B-AA0B43DA4B3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600" y="556025"/>
            <a:ext cx="7061200" cy="582211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 sz="3200"/>
              <a:t>During The Meeting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80AC94-7387-45FA-818C-27A51B473472}" type="slidenum">
              <a:rPr lang="en-US"/>
              <a:pPr/>
              <a:t>11</a:t>
            </a:fld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8153400" cy="45148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lnSpc>
                <a:spcPct val="80000"/>
              </a:lnSpc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000" dirty="0"/>
              <a:t>Leading the meeting</a:t>
            </a:r>
          </a:p>
          <a:p>
            <a:pPr marL="800100" lvl="1" indent="-34290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2000" dirty="0"/>
              <a:t>Create A Positive Atmosphere</a:t>
            </a:r>
          </a:p>
          <a:p>
            <a:pPr marL="800100" lvl="1" indent="-34290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2000" dirty="0"/>
              <a:t>How Can Participation Be Maximized</a:t>
            </a:r>
          </a:p>
          <a:p>
            <a:pPr marL="800100" lvl="1" indent="-34290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2000" dirty="0"/>
              <a:t>Use An Action Item/To-do List</a:t>
            </a:r>
          </a:p>
          <a:p>
            <a:pPr marL="800100" lvl="1" indent="-34290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2000" dirty="0"/>
              <a:t>Use A Parking Lot List To Record Issues For Later Discussion</a:t>
            </a:r>
          </a:p>
          <a:p>
            <a:pPr>
              <a:lnSpc>
                <a:spcPct val="80000"/>
              </a:lnSpc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000" dirty="0"/>
              <a:t>Use problem solving tools as needed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1" y="260691"/>
            <a:ext cx="7107767" cy="766877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/>
              <a:t>Parking Lot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828800"/>
            <a:ext cx="7569200" cy="3954066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Hang a piece of flip chart paper on the wall and label it “Parking Lot.”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Use the parking lot to record things that can not be addressed during the present meeting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Use parking lot items to help plan future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BA664A-5238-4896-8BCB-65FAD3E7B58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034" y="260691"/>
            <a:ext cx="7107767" cy="766877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/>
              <a:t>Pay Attention To: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1117600" y="1676400"/>
            <a:ext cx="7620000" cy="46672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n-US" sz="2800" dirty="0"/>
              <a:t>The Task – Working on agenda items</a:t>
            </a:r>
          </a:p>
          <a:p>
            <a:pPr>
              <a:lnSpc>
                <a:spcPct val="125000"/>
              </a:lnSpc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n-US" sz="2800" dirty="0"/>
              <a:t>The Process – how are we doing</a:t>
            </a:r>
          </a:p>
          <a:p>
            <a:pPr>
              <a:lnSpc>
                <a:spcPct val="125000"/>
              </a:lnSpc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n-US" sz="2800" dirty="0"/>
              <a:t>Maintenance – paying attention to the needs of individuals anticipating things that will work anticipating things that will go wrong</a:t>
            </a:r>
          </a:p>
          <a:p>
            <a:pPr>
              <a:lnSpc>
                <a:spcPct val="125000"/>
              </a:lnSpc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n-US" sz="2800" dirty="0"/>
              <a:t>Team Building – activities that strengthen the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836B37-1926-46EE-AE11-D7CCA1C3E3E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0400" y="286884"/>
            <a:ext cx="6807200" cy="766877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/>
              <a:t>Some Meeting Tips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899400" cy="5086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85000" lnSpcReduction="20000"/>
          </a:bodyPr>
          <a:lstStyle/>
          <a:p>
            <a:pPr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400" dirty="0"/>
              <a:t>Work the agenda</a:t>
            </a:r>
          </a:p>
          <a:p>
            <a:pPr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400" dirty="0"/>
              <a:t>Use the "parking lot" concept</a:t>
            </a:r>
          </a:p>
          <a:p>
            <a:pPr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400" dirty="0"/>
              <a:t>Put a time limit on agenda topics</a:t>
            </a:r>
          </a:p>
          <a:p>
            <a:pPr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400" dirty="0"/>
              <a:t>Put silent members to work</a:t>
            </a:r>
          </a:p>
          <a:p>
            <a:pPr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400" dirty="0"/>
              <a:t>Manage talkative members by:</a:t>
            </a:r>
          </a:p>
          <a:p>
            <a:pPr marL="800100" lvl="1" indent="-342900"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2400" dirty="0"/>
              <a:t>Using the agenda</a:t>
            </a:r>
          </a:p>
          <a:p>
            <a:pPr marL="800100" lvl="1" indent="-342900"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2400" dirty="0"/>
              <a:t>Acknowledging comments on flip-chart</a:t>
            </a:r>
          </a:p>
          <a:p>
            <a:pPr marL="800100" lvl="1" indent="-342900"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2400" dirty="0"/>
              <a:t> Putting them to work</a:t>
            </a:r>
          </a:p>
          <a:p>
            <a:pPr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400" dirty="0"/>
              <a:t>Rotate all roles</a:t>
            </a:r>
          </a:p>
          <a:p>
            <a:pPr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2400" dirty="0"/>
              <a:t>Use meeting effectiveness questionnaire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815A22-F607-400D-9D80-FF667820014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9994"/>
            <a:ext cx="7823200" cy="520655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r>
              <a:rPr lang="en-US" sz="2800" dirty="0"/>
              <a:t>Taking a Survey to Focus on a Specific Question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899400" cy="5086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77500" lnSpcReduction="20000"/>
          </a:bodyPr>
          <a:lstStyle/>
          <a:p>
            <a:pPr marL="0" indent="0">
              <a:spcAft>
                <a:spcPct val="50000"/>
              </a:spcAft>
              <a:buSzTx/>
              <a:buNone/>
            </a:pPr>
            <a:r>
              <a:rPr lang="en-US" sz="2400" dirty="0"/>
              <a:t>Sometimes groups get bogged down when they are discussing an issue.  You can use a survey to help the group members see what others are thinking.</a:t>
            </a:r>
          </a:p>
          <a:p>
            <a:pPr marL="0" indent="0">
              <a:spcAft>
                <a:spcPct val="50000"/>
              </a:spcAft>
              <a:buSzTx/>
              <a:buNone/>
            </a:pPr>
            <a:r>
              <a:rPr lang="en-US" sz="2800" b="1" dirty="0"/>
              <a:t>Process</a:t>
            </a:r>
            <a:r>
              <a:rPr lang="en-US" sz="2400" dirty="0"/>
              <a:t>:</a:t>
            </a:r>
          </a:p>
          <a:p>
            <a:pPr marL="457200" indent="-457200">
              <a:spcAft>
                <a:spcPct val="50000"/>
              </a:spcAft>
              <a:buSzTx/>
              <a:buFont typeface="+mj-lt"/>
              <a:buAutoNum type="arabicPeriod"/>
            </a:pPr>
            <a:r>
              <a:rPr lang="en-US" sz="2400" dirty="0"/>
              <a:t>Any group member can state, </a:t>
            </a:r>
            <a:r>
              <a:rPr lang="en-US" sz="2400" i="1" dirty="0"/>
              <a:t>“I  want to take a survey.”</a:t>
            </a:r>
          </a:p>
          <a:p>
            <a:pPr marL="457200" indent="-457200">
              <a:spcAft>
                <a:spcPct val="50000"/>
              </a:spcAft>
              <a:buSzTx/>
              <a:buFont typeface="+mj-lt"/>
              <a:buAutoNum type="arabicPeriod"/>
            </a:pPr>
            <a:r>
              <a:rPr lang="en-US" sz="2400" dirty="0"/>
              <a:t>All discussion stops.</a:t>
            </a:r>
          </a:p>
          <a:p>
            <a:pPr marL="457200" indent="-457200">
              <a:spcAft>
                <a:spcPct val="50000"/>
              </a:spcAft>
              <a:buSzTx/>
              <a:buFont typeface="+mj-lt"/>
              <a:buAutoNum type="arabicPeriod"/>
            </a:pPr>
            <a:r>
              <a:rPr lang="en-US" sz="2400" dirty="0"/>
              <a:t>The person phrases their question so that it can be answered “yes” or “no.”</a:t>
            </a:r>
          </a:p>
          <a:p>
            <a:pPr marL="457200" indent="-457200">
              <a:spcAft>
                <a:spcPct val="50000"/>
              </a:spcAft>
              <a:buSzTx/>
              <a:buFont typeface="+mj-lt"/>
              <a:buAutoNum type="arabicPeriod"/>
            </a:pPr>
            <a:r>
              <a:rPr lang="en-US" sz="2400" dirty="0"/>
              <a:t>Go around the table in round robin fashion and have each person say “yes” or “no.”  </a:t>
            </a:r>
          </a:p>
          <a:p>
            <a:pPr marL="457200" indent="-457200">
              <a:spcAft>
                <a:spcPct val="50000"/>
              </a:spcAft>
              <a:buSzTx/>
              <a:buFont typeface="+mj-lt"/>
              <a:buAutoNum type="arabicPeriod"/>
            </a:pPr>
            <a:r>
              <a:rPr lang="en-US" sz="2400" dirty="0"/>
              <a:t>No discussion is allowed.</a:t>
            </a:r>
          </a:p>
          <a:p>
            <a:pPr marL="457200" indent="-457200">
              <a:spcAft>
                <a:spcPct val="50000"/>
              </a:spcAft>
              <a:buSzTx/>
              <a:buFont typeface="+mj-lt"/>
              <a:buAutoNum type="arabicPeriod"/>
            </a:pPr>
            <a:r>
              <a:rPr lang="en-US" sz="2400" dirty="0"/>
              <a:t>The person requesting the survey keeps track of the votes and then summarizes the vote for the group.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815A22-F607-400D-9D80-FF6678200147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6545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424282"/>
            <a:ext cx="6887633" cy="520655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/>
              <a:t>Weekly Meeting Effectiveness Questionnaire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00150"/>
            <a:ext cx="8331200" cy="56578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77500" lnSpcReduction="20000"/>
          </a:bodyPr>
          <a:lstStyle/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endParaRPr lang="en-US" sz="1600" b="1" dirty="0"/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Yes	 No  </a:t>
            </a:r>
            <a:endParaRPr lang="en-US" sz="1600" b="1" dirty="0"/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b="1" dirty="0"/>
              <a:t>____	____	1.	</a:t>
            </a:r>
            <a:r>
              <a:rPr lang="en-US" sz="1600" dirty="0"/>
              <a:t>Was the reason for this meeting clear to me?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2.	Did I have information that was important to accomplishing the goals of this meeting?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3.	Were the people necessary for making the necessary decisions in attendance? 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4.	Did everyone in the group contribute to the process?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5.	Did we reach decisions using consensus?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6.	Was the atmosphere supportive of new ideas and creative solutions?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7.	Did the meeting start and end on time?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8.	Was there an agenda?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9.	Did the agenda match our meeting objective?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10.	Did the meeting leader follow the agenda?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11.	Did the facilitator provide appropriate support for the process?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r>
              <a:rPr lang="en-US" sz="1600" dirty="0"/>
              <a:t>____	____	12.	Did I feel my time was used well by attending this meeting?</a:t>
            </a:r>
          </a:p>
          <a:p>
            <a:pPr marL="1371600" indent="-1371600">
              <a:spcAft>
                <a:spcPct val="50000"/>
              </a:spcAft>
              <a:buFont typeface="Wingdings" pitchFamily="2" charset="2"/>
              <a:buNone/>
              <a:tabLst>
                <a:tab pos="571500" algn="l"/>
                <a:tab pos="1085850" algn="l"/>
                <a:tab pos="1371600" algn="l"/>
              </a:tabLst>
            </a:pPr>
            <a:endParaRPr lang="en-US" sz="1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54645B6-CD11-47CD-B3C8-8EFCC1DE74E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0400" y="304800"/>
            <a:ext cx="3251200" cy="643766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r>
              <a:rPr lang="en-US" dirty="0"/>
              <a:t>Exercise Two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899400" cy="5086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0" indent="0">
              <a:spcAft>
                <a:spcPct val="50000"/>
              </a:spcAft>
              <a:buSzTx/>
              <a:buNone/>
            </a:pPr>
            <a:r>
              <a:rPr lang="en-US" sz="2400" dirty="0"/>
              <a:t>Complete the weekly meeting effectiveness questionnaire for a meeting that you recently attended.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815A22-F607-400D-9D80-FF6678200147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2674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600" y="556025"/>
            <a:ext cx="7061200" cy="582211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 sz="3200"/>
              <a:t>Concluding the Meeting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4987E12-8FDD-4E1B-95B0-888D48BB9130}" type="slidenum">
              <a:rPr lang="en-US"/>
              <a:pPr/>
              <a:t>18</a:t>
            </a:fld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76400"/>
            <a:ext cx="8153400" cy="44386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85000" lnSpcReduction="20000"/>
          </a:bodyPr>
          <a:lstStyle/>
          <a:p>
            <a:pPr>
              <a:lnSpc>
                <a:spcPct val="80000"/>
              </a:lnSpc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1800" dirty="0"/>
              <a:t>Close/Build Consensus</a:t>
            </a:r>
          </a:p>
          <a:p>
            <a:pPr marL="742950" lvl="1" indent="-28575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1800" dirty="0"/>
              <a:t>Review action items and assignments</a:t>
            </a:r>
          </a:p>
          <a:p>
            <a:pPr marL="742950" lvl="1" indent="-28575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1800" dirty="0"/>
              <a:t>Solicit agenda items for next meeting</a:t>
            </a:r>
          </a:p>
          <a:p>
            <a:pPr marL="742950" lvl="1" indent="-28575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1800" dirty="0"/>
              <a:t>Review the  Parking Lot List</a:t>
            </a:r>
          </a:p>
          <a:p>
            <a:pPr>
              <a:lnSpc>
                <a:spcPct val="80000"/>
              </a:lnSpc>
              <a:spcAft>
                <a:spcPct val="50000"/>
              </a:spcAft>
              <a:buSzTx/>
              <a:buFont typeface="Wingdings" pitchFamily="2" charset="2"/>
              <a:buChar char="Ø"/>
            </a:pPr>
            <a:r>
              <a:rPr lang="en-US" sz="1800" dirty="0"/>
              <a:t>Follow Through</a:t>
            </a:r>
          </a:p>
          <a:p>
            <a:pPr marL="742950" lvl="1" indent="-28575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1800" dirty="0"/>
              <a:t>Review What Happened</a:t>
            </a:r>
          </a:p>
          <a:p>
            <a:pPr marL="742950" lvl="1" indent="-28575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1800" dirty="0"/>
              <a:t>Establish Action Items:  Who, what, when</a:t>
            </a:r>
          </a:p>
          <a:p>
            <a:pPr marL="742950" lvl="1" indent="-28575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1800" dirty="0"/>
              <a:t>Summarize What was Recorded</a:t>
            </a:r>
          </a:p>
          <a:p>
            <a:pPr marL="742950" lvl="1" indent="-28575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1800" dirty="0"/>
              <a:t>Use the meeting effectiveness questionnaire</a:t>
            </a:r>
          </a:p>
          <a:p>
            <a:pPr marL="742950" lvl="1" indent="-28575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r>
              <a:rPr lang="en-US" sz="1800" dirty="0"/>
              <a:t>Review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   -  What worked/what to change for next time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   -  Close on a positive note</a:t>
            </a:r>
          </a:p>
          <a:p>
            <a:pPr marL="285750" indent="-285750">
              <a:lnSpc>
                <a:spcPct val="80000"/>
              </a:lnSpc>
              <a:spcAft>
                <a:spcPct val="50000"/>
              </a:spcAft>
              <a:buSzTx/>
              <a:buFont typeface="Wingdings" pitchFamily="2" charset="2"/>
              <a:buNone/>
            </a:pPr>
            <a:endParaRPr lang="en-US" sz="2000" dirty="0"/>
          </a:p>
          <a:p>
            <a:pPr marL="685800" lvl="1" indent="-228600">
              <a:lnSpc>
                <a:spcPct val="80000"/>
              </a:lnSpc>
              <a:spcAft>
                <a:spcPct val="50000"/>
              </a:spcAft>
              <a:buClr>
                <a:schemeClr val="hlink"/>
              </a:buClr>
              <a:buSzTx/>
              <a:buFont typeface="Wingdings" pitchFamily="2" charset="2"/>
              <a:buChar char="Ø"/>
            </a:pPr>
            <a:endParaRPr lang="en-US" sz="18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1" y="260691"/>
            <a:ext cx="7107767" cy="766877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/>
              <a:t>After The Meeting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52600"/>
            <a:ext cx="7569200" cy="4030266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Document Meeting Results &amp; Distribute to Participants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Follow-up on action items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Plan the next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A23E956-91B4-4F8B-A96E-7160CB388E3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03967" y="360703"/>
            <a:ext cx="6098117" cy="766877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19201" y="1600200"/>
            <a:ext cx="7277100" cy="457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85000" lnSpcReduction="20000"/>
          </a:bodyPr>
          <a:lstStyle/>
          <a:p>
            <a:pPr marL="609600" indent="-609600">
              <a:lnSpc>
                <a:spcPct val="165000"/>
              </a:lnSpc>
              <a:buFont typeface="Monotype Sorts" pitchFamily="2" charset="2"/>
              <a:buAutoNum type="arabicPeriod"/>
            </a:pPr>
            <a:r>
              <a:rPr lang="en-US" sz="2800" dirty="0"/>
              <a:t>Meeting Essentials</a:t>
            </a:r>
          </a:p>
          <a:p>
            <a:pPr marL="609600" indent="-609600">
              <a:lnSpc>
                <a:spcPct val="165000"/>
              </a:lnSpc>
              <a:buFont typeface="Monotype Sorts" pitchFamily="2" charset="2"/>
              <a:buAutoNum type="arabicPeriod"/>
            </a:pPr>
            <a:r>
              <a:rPr lang="en-US" sz="2800" dirty="0"/>
              <a:t>Meeting Format/Agenda</a:t>
            </a:r>
          </a:p>
          <a:p>
            <a:pPr marL="609600" indent="-609600">
              <a:lnSpc>
                <a:spcPct val="165000"/>
              </a:lnSpc>
              <a:buFont typeface="Monotype Sorts" pitchFamily="2" charset="2"/>
              <a:buAutoNum type="arabicPeriod"/>
            </a:pPr>
            <a:r>
              <a:rPr lang="en-US" sz="2800" dirty="0"/>
              <a:t>Opening, Leading, and Concluding Meetings</a:t>
            </a:r>
          </a:p>
          <a:p>
            <a:pPr marL="609600" indent="-609600">
              <a:lnSpc>
                <a:spcPct val="165000"/>
              </a:lnSpc>
              <a:buFont typeface="Monotype Sorts" pitchFamily="2" charset="2"/>
              <a:buAutoNum type="arabicPeriod"/>
            </a:pPr>
            <a:r>
              <a:rPr lang="en-US" sz="2800" dirty="0"/>
              <a:t>Task, Process, Maintenance, and Team Building</a:t>
            </a:r>
          </a:p>
          <a:p>
            <a:pPr marL="609600" indent="-609600">
              <a:lnSpc>
                <a:spcPct val="165000"/>
              </a:lnSpc>
              <a:buFont typeface="Monotype Sorts" pitchFamily="2" charset="2"/>
              <a:buAutoNum type="arabicPeriod"/>
            </a:pPr>
            <a:r>
              <a:rPr lang="en-US" sz="2800" dirty="0"/>
              <a:t>Meeting Tips</a:t>
            </a:r>
          </a:p>
          <a:p>
            <a:pPr marL="609600" indent="-609600">
              <a:lnSpc>
                <a:spcPct val="165000"/>
              </a:lnSpc>
              <a:buFont typeface="Monotype Sorts" pitchFamily="2" charset="2"/>
              <a:buAutoNum type="arabicPeriod"/>
            </a:pPr>
            <a:r>
              <a:rPr lang="en-US" sz="2800" dirty="0"/>
              <a:t>Meeting Evaluation</a:t>
            </a:r>
          </a:p>
          <a:p>
            <a:pPr marL="609600" indent="-609600">
              <a:lnSpc>
                <a:spcPct val="165000"/>
              </a:lnSpc>
              <a:buFont typeface="Monotype Sorts" pitchFamily="2" charset="2"/>
              <a:buAutoNum type="arabicPeriod"/>
            </a:pPr>
            <a:r>
              <a:rPr lang="en-US" sz="2800" dirty="0"/>
              <a:t>Follow-up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43F513A-4DBF-4B21-88B5-0EFB1FC8EC8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1" y="260691"/>
            <a:ext cx="7107767" cy="766877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/>
              <a:t>Tips on Using Flip Charts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828800"/>
            <a:ext cx="7569200" cy="3954066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Use lined paper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Use water soluble markers like Mr. Sketch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Print with large letters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Use Post-It flip charts or prepare pieces of masking tape before tearing off paper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Don’t worry about spelling</a:t>
            </a:r>
          </a:p>
          <a:p>
            <a:pPr>
              <a:spcAft>
                <a:spcPct val="100000"/>
              </a:spcAft>
              <a:buSzPct val="100000"/>
              <a:buFont typeface="Wingdings" pitchFamily="2" charset="2"/>
              <a:buChar char="Ø"/>
            </a:pPr>
            <a:r>
              <a:rPr lang="en-US" dirty="0"/>
              <a:t>Ask others to record for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C07B224-45B4-4664-A151-84D9EB934385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9968" y="510840"/>
            <a:ext cx="7090833" cy="39754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/>
              <a:t>ACTION ITEM LIST: Who does What by When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584200" y="1143000"/>
            <a:ext cx="7950200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55000" lnSpcReduction="20000"/>
          </a:bodyPr>
          <a:lstStyle/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400" dirty="0"/>
              <a:t>	ITEM	                                        ASSIGNED TO	      DUE DATE</a:t>
            </a: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1.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2.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3.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4.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5.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6.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7.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8.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9. _____________________________________________________________________________________________________________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r>
              <a:rPr lang="en-US" sz="1600" dirty="0"/>
              <a:t>10. ____________________________________________________________________________________________________________</a:t>
            </a:r>
          </a:p>
          <a:p>
            <a:pPr marL="285750" indent="-285750">
              <a:buFont typeface="Wingdings" pitchFamily="2" charset="2"/>
              <a:buNone/>
              <a:tabLst>
                <a:tab pos="3429000" algn="l"/>
                <a:tab pos="4800600" algn="l"/>
              </a:tabLst>
            </a:pPr>
            <a:endParaRPr lang="en-US" sz="16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05DCBF0-E1B2-4DC8-8FCE-6A5E3BDCEC97}" type="slidenum">
              <a:rPr lang="en-US"/>
              <a:pPr/>
              <a:t>21</a:t>
            </a:fld>
            <a:endParaRPr lang="en-US"/>
          </a:p>
        </p:txBody>
      </p:sp>
      <p:sp>
        <p:nvSpPr>
          <p:cNvPr id="147460" name="Line 4"/>
          <p:cNvSpPr>
            <a:spLocks noChangeShapeType="1"/>
          </p:cNvSpPr>
          <p:nvPr/>
        </p:nvSpPr>
        <p:spPr bwMode="auto">
          <a:xfrm>
            <a:off x="7010400" y="1200150"/>
            <a:ext cx="0" cy="514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609600" y="142875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5181600" y="1200150"/>
            <a:ext cx="0" cy="514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60691"/>
            <a:ext cx="6394451" cy="766877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/>
              <a:t>Meeting Essentials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213600" cy="4000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5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A clear objective</a:t>
            </a:r>
          </a:p>
          <a:p>
            <a:pPr>
              <a:spcBef>
                <a:spcPct val="5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An agenda</a:t>
            </a:r>
          </a:p>
          <a:p>
            <a:pPr>
              <a:spcBef>
                <a:spcPct val="5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The right people in attendance</a:t>
            </a:r>
          </a:p>
          <a:p>
            <a:pPr>
              <a:spcBef>
                <a:spcPct val="5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The right size of group</a:t>
            </a:r>
          </a:p>
          <a:p>
            <a:pPr>
              <a:spcBef>
                <a:spcPct val="5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Leader, facilitator, and record keeper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7F1644D-5EA8-422D-B6B1-FA99D59D6FC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DBA8C-1BCA-D7C1-05F7-595BB18991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01C00D05-5E19-289B-08D4-79832B0AB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46"/>
            <a:ext cx="7918451" cy="643766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r>
              <a:rPr lang="en-US" sz="3600" dirty="0"/>
              <a:t>What All Meetings Have in Common 1/2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53CAB42B-F975-8831-4592-4E90867CE3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213600" cy="4000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1. People			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2. A purpose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3. An atmosphere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4. A physical place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5. Costs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6. Time dimensions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8CD38-C281-CDAA-A01C-C1A2097D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7F1644D-5EA8-422D-B6B1-FA99D59D6FC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71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EB880D-AC55-69D7-F518-CC2AE0CF21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656D2993-B00A-7B8B-40BE-15B190A06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46"/>
            <a:ext cx="7918451" cy="643766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r>
              <a:rPr lang="en-US" sz="3600" dirty="0"/>
              <a:t>What All Meetings Have in Common 2/2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76F0B03D-C030-BB95-F5E3-50EB6CC8A5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213600" cy="4000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7. Pre-meeting work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8. An agenda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9. A meeting process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10. Meeting follow-up</a:t>
            </a:r>
          </a:p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i="1" dirty="0"/>
              <a:t>Question: How do you plan to manage each of the above?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E94DC-7BC5-5636-CA54-FF46F51C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7F1644D-5EA8-422D-B6B1-FA99D59D6FC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10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4D85A-006A-C076-E754-ACC65D2EE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EFA09BE4-590B-4AD2-E91E-398CB6AA0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46"/>
            <a:ext cx="7918451" cy="643766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r>
              <a:rPr lang="en-US" sz="3600" dirty="0"/>
              <a:t>Formula for an effective meeting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21E586C3-367F-8ACF-4D28-66D3C7027C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213600" cy="4000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0" indent="0">
              <a:spcBef>
                <a:spcPct val="50000"/>
              </a:spcBef>
              <a:buSzPct val="100000"/>
              <a:buNone/>
            </a:pPr>
            <a:r>
              <a:rPr lang="en-US" b="1" dirty="0"/>
              <a:t>An effective meeting occurs when participants:</a:t>
            </a:r>
          </a:p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b="1" dirty="0"/>
              <a:t>Know why they are there</a:t>
            </a:r>
          </a:p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b="1" dirty="0"/>
              <a:t>Actively participate toward accomplishing the meeting objective(s)</a:t>
            </a:r>
          </a:p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b="1" dirty="0"/>
              <a:t>Pay attention to what they are doing and how they are doing it</a:t>
            </a:r>
          </a:p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b="1" dirty="0"/>
              <a:t>Follow up on agreed upon actions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51E41-451B-0606-8A2C-9D9CE0EBB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7F1644D-5EA8-422D-B6B1-FA99D59D6FC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613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60691"/>
            <a:ext cx="3047999" cy="643766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r>
              <a:rPr lang="en-US" dirty="0"/>
              <a:t>Exercise One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711200" y="1676400"/>
            <a:ext cx="7721600" cy="45529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>
              <a:buFont typeface="Wingdings" pitchFamily="2" charset="2"/>
              <a:buNone/>
            </a:pPr>
            <a:r>
              <a:rPr lang="en-US" sz="2800" dirty="0"/>
              <a:t>What was the written objective of the last meeting you attended?</a:t>
            </a:r>
          </a:p>
          <a:p>
            <a:pPr marL="0" indent="0">
              <a:buFont typeface="Wingdings" pitchFamily="2" charset="2"/>
              <a:buNone/>
            </a:pPr>
            <a:endParaRPr lang="en-US" sz="2800" dirty="0"/>
          </a:p>
          <a:p>
            <a:pPr marL="0" indent="0">
              <a:buFont typeface="Wingdings" pitchFamily="2" charset="2"/>
              <a:buNone/>
            </a:pPr>
            <a:endParaRPr lang="en-US" sz="2800" dirty="0"/>
          </a:p>
          <a:p>
            <a:pPr marL="0" indent="0">
              <a:buFont typeface="Wingdings" pitchFamily="2" charset="2"/>
              <a:buNone/>
            </a:pPr>
            <a:endParaRPr lang="en-US" sz="2800" dirty="0"/>
          </a:p>
          <a:p>
            <a:pPr marL="0" indent="0">
              <a:buFont typeface="Wingdings" pitchFamily="2" charset="2"/>
              <a:buNone/>
            </a:pPr>
            <a:r>
              <a:rPr lang="en-US" sz="2800" dirty="0"/>
              <a:t>Write an objective for that meeting.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061C5B-9592-4CC8-87DE-CF43EFCE992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8153400" cy="990600"/>
          </a:xfrm>
        </p:spPr>
        <p:txBody>
          <a:bodyPr/>
          <a:lstStyle/>
          <a:p>
            <a:r>
              <a:rPr lang="en-US" dirty="0"/>
              <a:t>Prior to the Meeting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Plan Carefully</a:t>
            </a:r>
            <a:br>
              <a:rPr lang="en-US" dirty="0"/>
            </a:br>
            <a:r>
              <a:rPr lang="en-US" dirty="0"/>
              <a:t>    Who, what, when, where why (Invite all those and only those who have a stake in the outcome of the meeting and/or its action items and those who will take an active role in the meeting.)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Prepare Agenda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Prepare Room</a:t>
            </a:r>
            <a:br>
              <a:rPr lang="en-US" dirty="0"/>
            </a:br>
            <a:r>
              <a:rPr lang="en-US" dirty="0"/>
              <a:t>   Assemble supplies (flip chart,  </a:t>
            </a:r>
            <a:r>
              <a:rPr lang="en-US" dirty="0" err="1"/>
              <a:t>ppt</a:t>
            </a:r>
            <a:r>
              <a:rPr lang="en-US" dirty="0"/>
              <a:t> projector, tape,</a:t>
            </a:r>
            <a:br>
              <a:rPr lang="en-US" dirty="0"/>
            </a:br>
            <a:r>
              <a:rPr lang="en-US" dirty="0"/>
              <a:t>   markers)</a:t>
            </a:r>
            <a:br>
              <a:rPr lang="en-US" dirty="0"/>
            </a:br>
            <a:r>
              <a:rPr lang="en-US" dirty="0"/>
              <a:t>   Set up Room (Comfortable &amp; Conductive to </a:t>
            </a:r>
            <a:br>
              <a:rPr lang="en-US" dirty="0"/>
            </a:br>
            <a:r>
              <a:rPr lang="en-US" dirty="0"/>
              <a:t>   discussion and open sharing of ideas)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Provide refreshments or lunch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95358C3-CAC6-492A-A861-B72354D788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29169"/>
            <a:ext cx="5740400" cy="366767"/>
          </a:xfrm>
          <a:solidFill>
            <a:schemeClr val="bg1"/>
          </a:solidFill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800" dirty="0"/>
              <a:t>MEETING FORMAT/AGENDA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514350"/>
            <a:ext cx="8432800" cy="6000750"/>
          </a:xfrm>
          <a:solidFill>
            <a:schemeClr val="bg1"/>
          </a:solidFill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Date:     ____________________________	Place:  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Time:    ____________________________	Who:   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______________________________________________________________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endParaRPr lang="en-US" sz="14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Supplies / Materials: _____________________________________________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______________________________________________________________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______________________________________________________________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Objective(s) for this meeting:  ______________________________________________________________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_____________________________________________________________________________________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Agenda Items:	                          Purpose: Information, Discussion, Decision   Time Allotment: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Action Items:	                          Who does What by When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endParaRPr lang="en-US" sz="14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endParaRPr lang="en-US" sz="14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endParaRPr lang="en-US" sz="14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00200" algn="l"/>
                <a:tab pos="3657600" algn="l"/>
              </a:tabLst>
            </a:pPr>
            <a:r>
              <a:rPr lang="en-US" sz="1400" dirty="0"/>
              <a:t>Process Recap for Today’s Meeting:  </a:t>
            </a:r>
            <a:r>
              <a:rPr lang="en-US" sz="1400" i="1" dirty="0"/>
              <a:t>(Each person has 30 seconds to comment on today’s meeting.  What worked, what didn’t work, overall reactions, suggestions for improvement,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422EE2-219C-45ED-BCB9-8E2FB5B1175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9129</TotalTime>
  <Words>1180</Words>
  <Application>Microsoft Office PowerPoint</Application>
  <PresentationFormat>Letter Paper (8.5x11 in)</PresentationFormat>
  <Paragraphs>200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Monotype Sorts</vt:lpstr>
      <vt:lpstr>Trebuchet MS</vt:lpstr>
      <vt:lpstr>Wingdings</vt:lpstr>
      <vt:lpstr>Wingdings 3</vt:lpstr>
      <vt:lpstr>Facet</vt:lpstr>
      <vt:lpstr>PowerPoint Presentation</vt:lpstr>
      <vt:lpstr>AGENDA</vt:lpstr>
      <vt:lpstr>Meeting Essentials</vt:lpstr>
      <vt:lpstr>What All Meetings Have in Common 1/2</vt:lpstr>
      <vt:lpstr>What All Meetings Have in Common 2/2</vt:lpstr>
      <vt:lpstr>Formula for an effective meeting</vt:lpstr>
      <vt:lpstr>Exercise One</vt:lpstr>
      <vt:lpstr>Prior to the Meeting</vt:lpstr>
      <vt:lpstr>MEETING FORMAT/AGENDA</vt:lpstr>
      <vt:lpstr>Open Meeting</vt:lpstr>
      <vt:lpstr>During The Meeting</vt:lpstr>
      <vt:lpstr>Parking Lot</vt:lpstr>
      <vt:lpstr>Pay Attention To:</vt:lpstr>
      <vt:lpstr>Some Meeting Tips</vt:lpstr>
      <vt:lpstr>Taking a Survey to Focus on a Specific Question</vt:lpstr>
      <vt:lpstr>Weekly Meeting Effectiveness Questionnaire</vt:lpstr>
      <vt:lpstr>Exercise Two</vt:lpstr>
      <vt:lpstr>Concluding the Meeting</vt:lpstr>
      <vt:lpstr>After The Meeting</vt:lpstr>
      <vt:lpstr>Tips on Using Flip Charts</vt:lpstr>
      <vt:lpstr>ACTION ITEM LIST: Who does What by When</vt:lpstr>
    </vt:vector>
  </TitlesOfParts>
  <Company>S&amp;A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Gateway</dc:creator>
  <cp:lastModifiedBy>M Peter Scontrino</cp:lastModifiedBy>
  <cp:revision>51</cp:revision>
  <dcterms:created xsi:type="dcterms:W3CDTF">2002-03-26T13:40:02Z</dcterms:created>
  <dcterms:modified xsi:type="dcterms:W3CDTF">2024-04-01T17:27:41Z</dcterms:modified>
</cp:coreProperties>
</file>